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  <p:sldMasterId id="2147483694" r:id="rId3"/>
  </p:sldMasterIdLst>
  <p:notesMasterIdLst>
    <p:notesMasterId r:id="rId18"/>
  </p:notesMasterIdLst>
  <p:handoutMasterIdLst>
    <p:handoutMasterId r:id="rId19"/>
  </p:handoutMasterIdLst>
  <p:sldIdLst>
    <p:sldId id="269" r:id="rId4"/>
    <p:sldId id="276" r:id="rId5"/>
    <p:sldId id="287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8" r:id="rId17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54"/>
    <a:srgbClr val="8AB833"/>
    <a:srgbClr val="F8F7F6"/>
    <a:srgbClr val="F0EEEA"/>
    <a:srgbClr val="C0CF3A"/>
    <a:srgbClr val="F3F0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0" autoAdjust="0"/>
    <p:restoredTop sz="58009" autoAdjust="0"/>
  </p:normalViewPr>
  <p:slideViewPr>
    <p:cSldViewPr snapToGrid="0" snapToObjects="1" showGuides="1">
      <p:cViewPr>
        <p:scale>
          <a:sx n="58" d="100"/>
          <a:sy n="58" d="100"/>
        </p:scale>
        <p:origin x="73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2" d="100"/>
          <a:sy n="72" d="100"/>
        </p:scale>
        <p:origin x="20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610CA8-C519-4004-8845-68642250A243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BAEC7DD0-5DEE-4CEC-8FC2-95DF20789FAB}">
      <dgm:prSet phldrT="[Text]" custT="1"/>
      <dgm:spPr>
        <a:solidFill>
          <a:srgbClr val="8AB833"/>
        </a:solidFill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Motivation</a:t>
          </a:r>
        </a:p>
      </dgm:t>
    </dgm:pt>
    <dgm:pt modelId="{76CB8E64-78B9-466B-B955-6C945CE7FEC3}" type="parTrans" cxnId="{FCB03E5F-E49D-454A-B819-834D1A90AF7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F31FF1E6-057B-418E-BB1D-4EE8A42A12AD}" type="sibTrans" cxnId="{FCB03E5F-E49D-454A-B819-834D1A90AF7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D10A46E-5647-4FAA-ACF7-8FCCEE05CDB0}">
      <dgm:prSet phldrT="[Text]"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Stand der Technik</a:t>
          </a:r>
        </a:p>
      </dgm:t>
    </dgm:pt>
    <dgm:pt modelId="{41DEF4F7-5311-4322-9A37-168289FA1997}" type="parTrans" cxnId="{F9F66C09-FA49-4067-BB6A-BBB9F2DEE254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FCC047F7-FD8B-43A9-A86F-AB6F17EFBA57}" type="sibTrans" cxnId="{F9F66C09-FA49-4067-BB6A-BBB9F2DEE254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DACAFFBA-01EC-48E5-9B65-5B4EFB5C3507}">
      <dgm:prSet phldrT="[Text]"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Anforderungen</a:t>
          </a:r>
        </a:p>
      </dgm:t>
    </dgm:pt>
    <dgm:pt modelId="{0AD7A30A-3535-4B2D-8D98-75E49F9C71CC}" type="parTrans" cxnId="{83EF5D6B-EBA7-461F-917B-A19B80031DE7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A13F6936-1DF8-4BBE-9CD1-F13EDB9E7D40}" type="sibTrans" cxnId="{83EF5D6B-EBA7-461F-917B-A19B80031DE7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CB07728E-890A-4C3C-A5B8-B4B7F2F70D50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Technologieauswahl</a:t>
          </a:r>
        </a:p>
      </dgm:t>
    </dgm:pt>
    <dgm:pt modelId="{8B6A917F-9B25-48AF-A494-69C8F0F671F4}" type="parTrans" cxnId="{998B684F-C2B8-4547-BE41-0C63D7D9BAE9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CE2E83-0104-48CB-A6DB-C01D591B181C}" type="sibTrans" cxnId="{998B684F-C2B8-4547-BE41-0C63D7D9BAE9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AF7CB4-9CEF-4C92-B6DF-F5FB783A85FB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Konzept</a:t>
          </a:r>
        </a:p>
      </dgm:t>
    </dgm:pt>
    <dgm:pt modelId="{AD252B0C-AA88-46DA-B2AB-706ED1AE4C43}" type="parTrans" cxnId="{FD7E2FCD-3ACD-4A52-808E-8813BA9BA935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435F1EE4-8706-4768-B4EF-87362DB227A7}" type="sibTrans" cxnId="{FD7E2FCD-3ACD-4A52-808E-8813BA9BA935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03244646-136F-46D4-B6F8-A62BC20134BE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Implementierung</a:t>
          </a:r>
        </a:p>
      </dgm:t>
    </dgm:pt>
    <dgm:pt modelId="{D1435EDB-C98F-4E9F-92AD-67537CC22E6E}" type="parTrans" cxnId="{4D7BD281-A71D-4198-83D4-06F0E14C8C2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2A1C02F2-F730-46D5-9DA3-D9743D8808DE}" type="sibTrans" cxnId="{4D7BD281-A71D-4198-83D4-06F0E14C8C2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018D7EB-437F-412B-A88C-1E46152B26C2}">
      <dgm:prSet custT="1"/>
      <dgm:spPr>
        <a:solidFill>
          <a:srgbClr val="C0CF3A"/>
        </a:solidFill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Ausblick</a:t>
          </a:r>
        </a:p>
      </dgm:t>
    </dgm:pt>
    <dgm:pt modelId="{DF5A183F-99D9-40A7-87C1-4CE8C0C283F8}" type="parTrans" cxnId="{F591F550-D71C-4BA0-8FD9-B09343D4A9CC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EDC430-B43A-4D3E-889B-29E88C3AA714}" type="sibTrans" cxnId="{F591F550-D71C-4BA0-8FD9-B09343D4A9CC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36DE0EBA-8585-4052-9019-890AEC8CCA0D}" type="pres">
      <dgm:prSet presAssocID="{5E610CA8-C519-4004-8845-68642250A243}" presName="Name0" presStyleCnt="0">
        <dgm:presLayoutVars>
          <dgm:chMax val="7"/>
          <dgm:chPref val="7"/>
          <dgm:dir/>
        </dgm:presLayoutVars>
      </dgm:prSet>
      <dgm:spPr/>
    </dgm:pt>
    <dgm:pt modelId="{9AE1071B-3E21-412A-B3CF-869691C91061}" type="pres">
      <dgm:prSet presAssocID="{5E610CA8-C519-4004-8845-68642250A243}" presName="Name1" presStyleCnt="0"/>
      <dgm:spPr/>
    </dgm:pt>
    <dgm:pt modelId="{FC1AB878-FF5E-4884-A3CE-86EB7823B04F}" type="pres">
      <dgm:prSet presAssocID="{5E610CA8-C519-4004-8845-68642250A243}" presName="cycle" presStyleCnt="0"/>
      <dgm:spPr/>
    </dgm:pt>
    <dgm:pt modelId="{36E9FABE-4C46-412D-921F-87D9A00A4DB4}" type="pres">
      <dgm:prSet presAssocID="{5E610CA8-C519-4004-8845-68642250A243}" presName="srcNode" presStyleLbl="node1" presStyleIdx="0" presStyleCnt="7"/>
      <dgm:spPr/>
    </dgm:pt>
    <dgm:pt modelId="{CD827769-A15D-4308-8394-730CA08B0B61}" type="pres">
      <dgm:prSet presAssocID="{5E610CA8-C519-4004-8845-68642250A243}" presName="conn" presStyleLbl="parChTrans1D2" presStyleIdx="0" presStyleCnt="1"/>
      <dgm:spPr/>
    </dgm:pt>
    <dgm:pt modelId="{B2A8CA56-5469-415B-9850-D3E953244531}" type="pres">
      <dgm:prSet presAssocID="{5E610CA8-C519-4004-8845-68642250A243}" presName="extraNode" presStyleLbl="node1" presStyleIdx="0" presStyleCnt="7"/>
      <dgm:spPr/>
    </dgm:pt>
    <dgm:pt modelId="{755B7F37-10D5-4C41-9390-E8A275C38902}" type="pres">
      <dgm:prSet presAssocID="{5E610CA8-C519-4004-8845-68642250A243}" presName="dstNode" presStyleLbl="node1" presStyleIdx="0" presStyleCnt="7"/>
      <dgm:spPr/>
    </dgm:pt>
    <dgm:pt modelId="{ED197625-CD38-4208-A897-95D339C968F2}" type="pres">
      <dgm:prSet presAssocID="{BAEC7DD0-5DEE-4CEC-8FC2-95DF20789FAB}" presName="text_1" presStyleLbl="node1" presStyleIdx="0" presStyleCnt="7">
        <dgm:presLayoutVars>
          <dgm:bulletEnabled val="1"/>
        </dgm:presLayoutVars>
      </dgm:prSet>
      <dgm:spPr/>
    </dgm:pt>
    <dgm:pt modelId="{F05F5696-7B59-43E6-9EA9-225E9F235668}" type="pres">
      <dgm:prSet presAssocID="{BAEC7DD0-5DEE-4CEC-8FC2-95DF20789FAB}" presName="accent_1" presStyleCnt="0"/>
      <dgm:spPr/>
    </dgm:pt>
    <dgm:pt modelId="{2DE36ACE-0FC8-4719-A8AB-DF93A1E6B77A}" type="pres">
      <dgm:prSet presAssocID="{BAEC7DD0-5DEE-4CEC-8FC2-95DF20789FAB}" presName="accentRepeatNode" presStyleLbl="solidFgAcc1" presStyleIdx="0" presStyleCnt="7"/>
      <dgm:spPr/>
    </dgm:pt>
    <dgm:pt modelId="{CB49CE0F-C01A-4C25-BA58-0BB1C82A1F85}" type="pres">
      <dgm:prSet presAssocID="{ED10A46E-5647-4FAA-ACF7-8FCCEE05CDB0}" presName="text_2" presStyleLbl="node1" presStyleIdx="1" presStyleCnt="7">
        <dgm:presLayoutVars>
          <dgm:bulletEnabled val="1"/>
        </dgm:presLayoutVars>
      </dgm:prSet>
      <dgm:spPr/>
    </dgm:pt>
    <dgm:pt modelId="{C48E1BF2-1040-415E-BDEF-9522A3729A48}" type="pres">
      <dgm:prSet presAssocID="{ED10A46E-5647-4FAA-ACF7-8FCCEE05CDB0}" presName="accent_2" presStyleCnt="0"/>
      <dgm:spPr/>
    </dgm:pt>
    <dgm:pt modelId="{690247A6-C161-4B5F-A6AA-81FA6C656447}" type="pres">
      <dgm:prSet presAssocID="{ED10A46E-5647-4FAA-ACF7-8FCCEE05CDB0}" presName="accentRepeatNode" presStyleLbl="solidFgAcc1" presStyleIdx="1" presStyleCnt="7"/>
      <dgm:spPr/>
    </dgm:pt>
    <dgm:pt modelId="{28658AB7-0CE4-413D-8F0D-D5E0222F664E}" type="pres">
      <dgm:prSet presAssocID="{DACAFFBA-01EC-48E5-9B65-5B4EFB5C3507}" presName="text_3" presStyleLbl="node1" presStyleIdx="2" presStyleCnt="7">
        <dgm:presLayoutVars>
          <dgm:bulletEnabled val="1"/>
        </dgm:presLayoutVars>
      </dgm:prSet>
      <dgm:spPr/>
    </dgm:pt>
    <dgm:pt modelId="{31BD20E4-B3DB-4DFD-8B99-6505A29BBD6F}" type="pres">
      <dgm:prSet presAssocID="{DACAFFBA-01EC-48E5-9B65-5B4EFB5C3507}" presName="accent_3" presStyleCnt="0"/>
      <dgm:spPr/>
    </dgm:pt>
    <dgm:pt modelId="{5AB13990-E3E7-4D4B-9F29-1102DA76B3C8}" type="pres">
      <dgm:prSet presAssocID="{DACAFFBA-01EC-48E5-9B65-5B4EFB5C3507}" presName="accentRepeatNode" presStyleLbl="solidFgAcc1" presStyleIdx="2" presStyleCnt="7"/>
      <dgm:spPr/>
    </dgm:pt>
    <dgm:pt modelId="{4044C4AA-A9B7-4B2E-B2E2-F7EC9E2C11F0}" type="pres">
      <dgm:prSet presAssocID="{CB07728E-890A-4C3C-A5B8-B4B7F2F70D50}" presName="text_4" presStyleLbl="node1" presStyleIdx="3" presStyleCnt="7">
        <dgm:presLayoutVars>
          <dgm:bulletEnabled val="1"/>
        </dgm:presLayoutVars>
      </dgm:prSet>
      <dgm:spPr/>
    </dgm:pt>
    <dgm:pt modelId="{8A7676C4-BC0A-4281-98C9-56CFDA96BF78}" type="pres">
      <dgm:prSet presAssocID="{CB07728E-890A-4C3C-A5B8-B4B7F2F70D50}" presName="accent_4" presStyleCnt="0"/>
      <dgm:spPr/>
    </dgm:pt>
    <dgm:pt modelId="{A2DFA40D-6778-462C-B703-402C63FB0781}" type="pres">
      <dgm:prSet presAssocID="{CB07728E-890A-4C3C-A5B8-B4B7F2F70D50}" presName="accentRepeatNode" presStyleLbl="solidFgAcc1" presStyleIdx="3" presStyleCnt="7"/>
      <dgm:spPr/>
    </dgm:pt>
    <dgm:pt modelId="{F1291B8A-3E62-47D0-B569-CF4C760035DD}" type="pres">
      <dgm:prSet presAssocID="{73AF7CB4-9CEF-4C92-B6DF-F5FB783A85FB}" presName="text_5" presStyleLbl="node1" presStyleIdx="4" presStyleCnt="7">
        <dgm:presLayoutVars>
          <dgm:bulletEnabled val="1"/>
        </dgm:presLayoutVars>
      </dgm:prSet>
      <dgm:spPr/>
    </dgm:pt>
    <dgm:pt modelId="{38273342-515F-4A3D-A1F9-C0CB26293532}" type="pres">
      <dgm:prSet presAssocID="{73AF7CB4-9CEF-4C92-B6DF-F5FB783A85FB}" presName="accent_5" presStyleCnt="0"/>
      <dgm:spPr/>
    </dgm:pt>
    <dgm:pt modelId="{913CB21E-3B9E-4C46-A32E-8D07E8D6E1CB}" type="pres">
      <dgm:prSet presAssocID="{73AF7CB4-9CEF-4C92-B6DF-F5FB783A85FB}" presName="accentRepeatNode" presStyleLbl="solidFgAcc1" presStyleIdx="4" presStyleCnt="7"/>
      <dgm:spPr/>
    </dgm:pt>
    <dgm:pt modelId="{2F15ADC9-5A78-4080-8AF6-79C1CD0CC63B}" type="pres">
      <dgm:prSet presAssocID="{03244646-136F-46D4-B6F8-A62BC20134BE}" presName="text_6" presStyleLbl="node1" presStyleIdx="5" presStyleCnt="7">
        <dgm:presLayoutVars>
          <dgm:bulletEnabled val="1"/>
        </dgm:presLayoutVars>
      </dgm:prSet>
      <dgm:spPr/>
    </dgm:pt>
    <dgm:pt modelId="{9FDF1606-49E1-426B-91F2-3FE878A91060}" type="pres">
      <dgm:prSet presAssocID="{03244646-136F-46D4-B6F8-A62BC20134BE}" presName="accent_6" presStyleCnt="0"/>
      <dgm:spPr/>
    </dgm:pt>
    <dgm:pt modelId="{25301377-639D-4E88-8617-EAD36162E9BE}" type="pres">
      <dgm:prSet presAssocID="{03244646-136F-46D4-B6F8-A62BC20134BE}" presName="accentRepeatNode" presStyleLbl="solidFgAcc1" presStyleIdx="5" presStyleCnt="7"/>
      <dgm:spPr/>
    </dgm:pt>
    <dgm:pt modelId="{56DC1875-F0FB-44C1-A289-2BF23D3E3F22}" type="pres">
      <dgm:prSet presAssocID="{E018D7EB-437F-412B-A88C-1E46152B26C2}" presName="text_7" presStyleLbl="node1" presStyleIdx="6" presStyleCnt="7">
        <dgm:presLayoutVars>
          <dgm:bulletEnabled val="1"/>
        </dgm:presLayoutVars>
      </dgm:prSet>
      <dgm:spPr/>
    </dgm:pt>
    <dgm:pt modelId="{71DD73E4-A77C-46B1-92B9-196C8F2075BB}" type="pres">
      <dgm:prSet presAssocID="{E018D7EB-437F-412B-A88C-1E46152B26C2}" presName="accent_7" presStyleCnt="0"/>
      <dgm:spPr/>
    </dgm:pt>
    <dgm:pt modelId="{FC89DB9E-90B3-4428-9061-68946B9269D7}" type="pres">
      <dgm:prSet presAssocID="{E018D7EB-437F-412B-A88C-1E46152B26C2}" presName="accentRepeatNode" presStyleLbl="solidFgAcc1" presStyleIdx="6" presStyleCnt="7"/>
      <dgm:spPr/>
    </dgm:pt>
  </dgm:ptLst>
  <dgm:cxnLst>
    <dgm:cxn modelId="{59A90805-21DB-40F3-B8A0-9DCB07F3F813}" type="presOf" srcId="{5E610CA8-C519-4004-8845-68642250A243}" destId="{36DE0EBA-8585-4052-9019-890AEC8CCA0D}" srcOrd="0" destOrd="0" presId="urn:microsoft.com/office/officeart/2008/layout/VerticalCurvedList"/>
    <dgm:cxn modelId="{F9F66C09-FA49-4067-BB6A-BBB9F2DEE254}" srcId="{5E610CA8-C519-4004-8845-68642250A243}" destId="{ED10A46E-5647-4FAA-ACF7-8FCCEE05CDB0}" srcOrd="1" destOrd="0" parTransId="{41DEF4F7-5311-4322-9A37-168289FA1997}" sibTransId="{FCC047F7-FD8B-43A9-A86F-AB6F17EFBA57}"/>
    <dgm:cxn modelId="{FCB03E5F-E49D-454A-B819-834D1A90AF70}" srcId="{5E610CA8-C519-4004-8845-68642250A243}" destId="{BAEC7DD0-5DEE-4CEC-8FC2-95DF20789FAB}" srcOrd="0" destOrd="0" parTransId="{76CB8E64-78B9-466B-B955-6C945CE7FEC3}" sibTransId="{F31FF1E6-057B-418E-BB1D-4EE8A42A12AD}"/>
    <dgm:cxn modelId="{2DFB7B66-315C-4FAD-873E-5F827CF291D1}" type="presOf" srcId="{ED10A46E-5647-4FAA-ACF7-8FCCEE05CDB0}" destId="{CB49CE0F-C01A-4C25-BA58-0BB1C82A1F85}" srcOrd="0" destOrd="0" presId="urn:microsoft.com/office/officeart/2008/layout/VerticalCurvedList"/>
    <dgm:cxn modelId="{83EF5D6B-EBA7-461F-917B-A19B80031DE7}" srcId="{5E610CA8-C519-4004-8845-68642250A243}" destId="{DACAFFBA-01EC-48E5-9B65-5B4EFB5C3507}" srcOrd="2" destOrd="0" parTransId="{0AD7A30A-3535-4B2D-8D98-75E49F9C71CC}" sibTransId="{A13F6936-1DF8-4BBE-9CD1-F13EDB9E7D40}"/>
    <dgm:cxn modelId="{9A1F286E-40C1-4963-8DD3-6E9061E137CB}" type="presOf" srcId="{F31FF1E6-057B-418E-BB1D-4EE8A42A12AD}" destId="{CD827769-A15D-4308-8394-730CA08B0B61}" srcOrd="0" destOrd="0" presId="urn:microsoft.com/office/officeart/2008/layout/VerticalCurvedList"/>
    <dgm:cxn modelId="{998B684F-C2B8-4547-BE41-0C63D7D9BAE9}" srcId="{5E610CA8-C519-4004-8845-68642250A243}" destId="{CB07728E-890A-4C3C-A5B8-B4B7F2F70D50}" srcOrd="3" destOrd="0" parTransId="{8B6A917F-9B25-48AF-A494-69C8F0F671F4}" sibTransId="{73CE2E83-0104-48CB-A6DB-C01D591B181C}"/>
    <dgm:cxn modelId="{35D10E70-D9B2-49FB-92B1-0F0A1F77B98C}" type="presOf" srcId="{BAEC7DD0-5DEE-4CEC-8FC2-95DF20789FAB}" destId="{ED197625-CD38-4208-A897-95D339C968F2}" srcOrd="0" destOrd="0" presId="urn:microsoft.com/office/officeart/2008/layout/VerticalCurvedList"/>
    <dgm:cxn modelId="{F591F550-D71C-4BA0-8FD9-B09343D4A9CC}" srcId="{5E610CA8-C519-4004-8845-68642250A243}" destId="{E018D7EB-437F-412B-A88C-1E46152B26C2}" srcOrd="6" destOrd="0" parTransId="{DF5A183F-99D9-40A7-87C1-4CE8C0C283F8}" sibTransId="{73EDC430-B43A-4D3E-889B-29E88C3AA714}"/>
    <dgm:cxn modelId="{46C08E56-178D-4840-BEB0-8D66F27CAAEC}" type="presOf" srcId="{03244646-136F-46D4-B6F8-A62BC20134BE}" destId="{2F15ADC9-5A78-4080-8AF6-79C1CD0CC63B}" srcOrd="0" destOrd="0" presId="urn:microsoft.com/office/officeart/2008/layout/VerticalCurvedList"/>
    <dgm:cxn modelId="{EBFB2859-0C19-44A0-8A2B-921FE0202926}" type="presOf" srcId="{CB07728E-890A-4C3C-A5B8-B4B7F2F70D50}" destId="{4044C4AA-A9B7-4B2E-B2E2-F7EC9E2C11F0}" srcOrd="0" destOrd="0" presId="urn:microsoft.com/office/officeart/2008/layout/VerticalCurvedList"/>
    <dgm:cxn modelId="{4D7BD281-A71D-4198-83D4-06F0E14C8C20}" srcId="{5E610CA8-C519-4004-8845-68642250A243}" destId="{03244646-136F-46D4-B6F8-A62BC20134BE}" srcOrd="5" destOrd="0" parTransId="{D1435EDB-C98F-4E9F-92AD-67537CC22E6E}" sibTransId="{2A1C02F2-F730-46D5-9DA3-D9743D8808DE}"/>
    <dgm:cxn modelId="{D1BA40B1-EB2B-43D3-804B-C1969D460385}" type="presOf" srcId="{E018D7EB-437F-412B-A88C-1E46152B26C2}" destId="{56DC1875-F0FB-44C1-A289-2BF23D3E3F22}" srcOrd="0" destOrd="0" presId="urn:microsoft.com/office/officeart/2008/layout/VerticalCurvedList"/>
    <dgm:cxn modelId="{0077ECCB-509F-4FE1-8557-FBF09A3D366A}" type="presOf" srcId="{73AF7CB4-9CEF-4C92-B6DF-F5FB783A85FB}" destId="{F1291B8A-3E62-47D0-B569-CF4C760035DD}" srcOrd="0" destOrd="0" presId="urn:microsoft.com/office/officeart/2008/layout/VerticalCurvedList"/>
    <dgm:cxn modelId="{FD7E2FCD-3ACD-4A52-808E-8813BA9BA935}" srcId="{5E610CA8-C519-4004-8845-68642250A243}" destId="{73AF7CB4-9CEF-4C92-B6DF-F5FB783A85FB}" srcOrd="4" destOrd="0" parTransId="{AD252B0C-AA88-46DA-B2AB-706ED1AE4C43}" sibTransId="{435F1EE4-8706-4768-B4EF-87362DB227A7}"/>
    <dgm:cxn modelId="{E65980E2-6C06-47C9-851A-5ADD44AA21EC}" type="presOf" srcId="{DACAFFBA-01EC-48E5-9B65-5B4EFB5C3507}" destId="{28658AB7-0CE4-413D-8F0D-D5E0222F664E}" srcOrd="0" destOrd="0" presId="urn:microsoft.com/office/officeart/2008/layout/VerticalCurvedList"/>
    <dgm:cxn modelId="{DFC874CD-1382-44A2-B0B6-80E0D88E16AA}" type="presParOf" srcId="{36DE0EBA-8585-4052-9019-890AEC8CCA0D}" destId="{9AE1071B-3E21-412A-B3CF-869691C91061}" srcOrd="0" destOrd="0" presId="urn:microsoft.com/office/officeart/2008/layout/VerticalCurvedList"/>
    <dgm:cxn modelId="{12B476DF-D775-4B83-B3D4-88C914648507}" type="presParOf" srcId="{9AE1071B-3E21-412A-B3CF-869691C91061}" destId="{FC1AB878-FF5E-4884-A3CE-86EB7823B04F}" srcOrd="0" destOrd="0" presId="urn:microsoft.com/office/officeart/2008/layout/VerticalCurvedList"/>
    <dgm:cxn modelId="{F2DDEEF6-C7A6-4223-80B2-1CACBF8AB897}" type="presParOf" srcId="{FC1AB878-FF5E-4884-A3CE-86EB7823B04F}" destId="{36E9FABE-4C46-412D-921F-87D9A00A4DB4}" srcOrd="0" destOrd="0" presId="urn:microsoft.com/office/officeart/2008/layout/VerticalCurvedList"/>
    <dgm:cxn modelId="{45F462C5-EBBE-4CF4-B098-7B19552B32A4}" type="presParOf" srcId="{FC1AB878-FF5E-4884-A3CE-86EB7823B04F}" destId="{CD827769-A15D-4308-8394-730CA08B0B61}" srcOrd="1" destOrd="0" presId="urn:microsoft.com/office/officeart/2008/layout/VerticalCurvedList"/>
    <dgm:cxn modelId="{A25CC90B-FACA-46DE-8CB9-27D80145600A}" type="presParOf" srcId="{FC1AB878-FF5E-4884-A3CE-86EB7823B04F}" destId="{B2A8CA56-5469-415B-9850-D3E953244531}" srcOrd="2" destOrd="0" presId="urn:microsoft.com/office/officeart/2008/layout/VerticalCurvedList"/>
    <dgm:cxn modelId="{AE5D2617-C0E0-4B43-8587-99506F3CA58D}" type="presParOf" srcId="{FC1AB878-FF5E-4884-A3CE-86EB7823B04F}" destId="{755B7F37-10D5-4C41-9390-E8A275C38902}" srcOrd="3" destOrd="0" presId="urn:microsoft.com/office/officeart/2008/layout/VerticalCurvedList"/>
    <dgm:cxn modelId="{885898F9-3AAA-4198-B81B-B4A98628834B}" type="presParOf" srcId="{9AE1071B-3E21-412A-B3CF-869691C91061}" destId="{ED197625-CD38-4208-A897-95D339C968F2}" srcOrd="1" destOrd="0" presId="urn:microsoft.com/office/officeart/2008/layout/VerticalCurvedList"/>
    <dgm:cxn modelId="{350F9256-CF75-4508-B2C1-1CB8DC6AE9B7}" type="presParOf" srcId="{9AE1071B-3E21-412A-B3CF-869691C91061}" destId="{F05F5696-7B59-43E6-9EA9-225E9F235668}" srcOrd="2" destOrd="0" presId="urn:microsoft.com/office/officeart/2008/layout/VerticalCurvedList"/>
    <dgm:cxn modelId="{BE183B87-429F-4C2D-B88B-6B8B06C923A3}" type="presParOf" srcId="{F05F5696-7B59-43E6-9EA9-225E9F235668}" destId="{2DE36ACE-0FC8-4719-A8AB-DF93A1E6B77A}" srcOrd="0" destOrd="0" presId="urn:microsoft.com/office/officeart/2008/layout/VerticalCurvedList"/>
    <dgm:cxn modelId="{0F76C198-3E54-4612-B8A6-B625A8C46FF3}" type="presParOf" srcId="{9AE1071B-3E21-412A-B3CF-869691C91061}" destId="{CB49CE0F-C01A-4C25-BA58-0BB1C82A1F85}" srcOrd="3" destOrd="0" presId="urn:microsoft.com/office/officeart/2008/layout/VerticalCurvedList"/>
    <dgm:cxn modelId="{5593F801-CAA6-49E4-91E9-DC8C3BE222B1}" type="presParOf" srcId="{9AE1071B-3E21-412A-B3CF-869691C91061}" destId="{C48E1BF2-1040-415E-BDEF-9522A3729A48}" srcOrd="4" destOrd="0" presId="urn:microsoft.com/office/officeart/2008/layout/VerticalCurvedList"/>
    <dgm:cxn modelId="{C78DBDB2-D0DC-4947-8528-83E54FEF48ED}" type="presParOf" srcId="{C48E1BF2-1040-415E-BDEF-9522A3729A48}" destId="{690247A6-C161-4B5F-A6AA-81FA6C656447}" srcOrd="0" destOrd="0" presId="urn:microsoft.com/office/officeart/2008/layout/VerticalCurvedList"/>
    <dgm:cxn modelId="{02B0F7A3-F8A4-4F03-8C52-8C10C9589E8C}" type="presParOf" srcId="{9AE1071B-3E21-412A-B3CF-869691C91061}" destId="{28658AB7-0CE4-413D-8F0D-D5E0222F664E}" srcOrd="5" destOrd="0" presId="urn:microsoft.com/office/officeart/2008/layout/VerticalCurvedList"/>
    <dgm:cxn modelId="{6EDA6C8E-0973-4ED4-8C43-336DA6202C3C}" type="presParOf" srcId="{9AE1071B-3E21-412A-B3CF-869691C91061}" destId="{31BD20E4-B3DB-4DFD-8B99-6505A29BBD6F}" srcOrd="6" destOrd="0" presId="urn:microsoft.com/office/officeart/2008/layout/VerticalCurvedList"/>
    <dgm:cxn modelId="{B53562EA-B947-42C0-9B0D-67E38248F91C}" type="presParOf" srcId="{31BD20E4-B3DB-4DFD-8B99-6505A29BBD6F}" destId="{5AB13990-E3E7-4D4B-9F29-1102DA76B3C8}" srcOrd="0" destOrd="0" presId="urn:microsoft.com/office/officeart/2008/layout/VerticalCurvedList"/>
    <dgm:cxn modelId="{79323340-6F9C-48A6-8CCF-7206672C3B99}" type="presParOf" srcId="{9AE1071B-3E21-412A-B3CF-869691C91061}" destId="{4044C4AA-A9B7-4B2E-B2E2-F7EC9E2C11F0}" srcOrd="7" destOrd="0" presId="urn:microsoft.com/office/officeart/2008/layout/VerticalCurvedList"/>
    <dgm:cxn modelId="{364B4121-5DCF-44AB-BB45-807EB2133B69}" type="presParOf" srcId="{9AE1071B-3E21-412A-B3CF-869691C91061}" destId="{8A7676C4-BC0A-4281-98C9-56CFDA96BF78}" srcOrd="8" destOrd="0" presId="urn:microsoft.com/office/officeart/2008/layout/VerticalCurvedList"/>
    <dgm:cxn modelId="{739F9817-2FEC-4D27-AD13-9EA43DB35DDC}" type="presParOf" srcId="{8A7676C4-BC0A-4281-98C9-56CFDA96BF78}" destId="{A2DFA40D-6778-462C-B703-402C63FB0781}" srcOrd="0" destOrd="0" presId="urn:microsoft.com/office/officeart/2008/layout/VerticalCurvedList"/>
    <dgm:cxn modelId="{CACD58D4-CCF7-4218-A31A-F9D279E0DAD5}" type="presParOf" srcId="{9AE1071B-3E21-412A-B3CF-869691C91061}" destId="{F1291B8A-3E62-47D0-B569-CF4C760035DD}" srcOrd="9" destOrd="0" presId="urn:microsoft.com/office/officeart/2008/layout/VerticalCurvedList"/>
    <dgm:cxn modelId="{438E1295-0F74-463F-9F9E-2233EC622257}" type="presParOf" srcId="{9AE1071B-3E21-412A-B3CF-869691C91061}" destId="{38273342-515F-4A3D-A1F9-C0CB26293532}" srcOrd="10" destOrd="0" presId="urn:microsoft.com/office/officeart/2008/layout/VerticalCurvedList"/>
    <dgm:cxn modelId="{E0F7798D-6497-42AB-900D-4537EFE43DF5}" type="presParOf" srcId="{38273342-515F-4A3D-A1F9-C0CB26293532}" destId="{913CB21E-3B9E-4C46-A32E-8D07E8D6E1CB}" srcOrd="0" destOrd="0" presId="urn:microsoft.com/office/officeart/2008/layout/VerticalCurvedList"/>
    <dgm:cxn modelId="{C9D5CF36-3A7F-433B-A0F8-E4547CCEF450}" type="presParOf" srcId="{9AE1071B-3E21-412A-B3CF-869691C91061}" destId="{2F15ADC9-5A78-4080-8AF6-79C1CD0CC63B}" srcOrd="11" destOrd="0" presId="urn:microsoft.com/office/officeart/2008/layout/VerticalCurvedList"/>
    <dgm:cxn modelId="{1B564CAE-1319-456F-8E85-0D455D58CD6E}" type="presParOf" srcId="{9AE1071B-3E21-412A-B3CF-869691C91061}" destId="{9FDF1606-49E1-426B-91F2-3FE878A91060}" srcOrd="12" destOrd="0" presId="urn:microsoft.com/office/officeart/2008/layout/VerticalCurvedList"/>
    <dgm:cxn modelId="{D7D369DE-D267-4464-A811-52B4A2C9F68B}" type="presParOf" srcId="{9FDF1606-49E1-426B-91F2-3FE878A91060}" destId="{25301377-639D-4E88-8617-EAD36162E9BE}" srcOrd="0" destOrd="0" presId="urn:microsoft.com/office/officeart/2008/layout/VerticalCurvedList"/>
    <dgm:cxn modelId="{64D83E2A-C4BB-44D5-81B2-6AA37486DDE2}" type="presParOf" srcId="{9AE1071B-3E21-412A-B3CF-869691C91061}" destId="{56DC1875-F0FB-44C1-A289-2BF23D3E3F22}" srcOrd="13" destOrd="0" presId="urn:microsoft.com/office/officeart/2008/layout/VerticalCurvedList"/>
    <dgm:cxn modelId="{6B74894B-B0FB-4659-A868-BFEFCCE894C9}" type="presParOf" srcId="{9AE1071B-3E21-412A-B3CF-869691C91061}" destId="{71DD73E4-A77C-46B1-92B9-196C8F2075BB}" srcOrd="14" destOrd="0" presId="urn:microsoft.com/office/officeart/2008/layout/VerticalCurvedList"/>
    <dgm:cxn modelId="{7B0752FD-14BE-4833-BFD1-9E8C49E7CC13}" type="presParOf" srcId="{71DD73E4-A77C-46B1-92B9-196C8F2075BB}" destId="{FC89DB9E-90B3-4428-9061-68946B9269D7}" srcOrd="0" destOrd="0" presId="urn:microsoft.com/office/officeart/2008/layout/VerticalCurv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827769-A15D-4308-8394-730CA08B0B61}">
      <dsp:nvSpPr>
        <dsp:cNvPr id="0" name=""/>
        <dsp:cNvSpPr/>
      </dsp:nvSpPr>
      <dsp:spPr>
        <a:xfrm>
          <a:off x="-4822803" y="-739358"/>
          <a:ext cx="5745916" cy="5745916"/>
        </a:xfrm>
        <a:prstGeom prst="blockArc">
          <a:avLst>
            <a:gd name="adj1" fmla="val 18900000"/>
            <a:gd name="adj2" fmla="val 2700000"/>
            <a:gd name="adj3" fmla="val 376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97625-CD38-4208-A897-95D339C968F2}">
      <dsp:nvSpPr>
        <dsp:cNvPr id="0" name=""/>
        <dsp:cNvSpPr/>
      </dsp:nvSpPr>
      <dsp:spPr>
        <a:xfrm>
          <a:off x="299344" y="193986"/>
          <a:ext cx="9167101" cy="387803"/>
        </a:xfrm>
        <a:prstGeom prst="rect">
          <a:avLst/>
        </a:prstGeom>
        <a:solidFill>
          <a:srgbClr val="8AB8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Motivation</a:t>
          </a:r>
        </a:p>
      </dsp:txBody>
      <dsp:txXfrm>
        <a:off x="299344" y="193986"/>
        <a:ext cx="9167101" cy="387803"/>
      </dsp:txXfrm>
    </dsp:sp>
    <dsp:sp modelId="{2DE36ACE-0FC8-4719-A8AB-DF93A1E6B77A}">
      <dsp:nvSpPr>
        <dsp:cNvPr id="0" name=""/>
        <dsp:cNvSpPr/>
      </dsp:nvSpPr>
      <dsp:spPr>
        <a:xfrm>
          <a:off x="56967" y="145511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49CE0F-C01A-4C25-BA58-0BB1C82A1F85}">
      <dsp:nvSpPr>
        <dsp:cNvPr id="0" name=""/>
        <dsp:cNvSpPr/>
      </dsp:nvSpPr>
      <dsp:spPr>
        <a:xfrm>
          <a:off x="650534" y="776032"/>
          <a:ext cx="8815911" cy="387803"/>
        </a:xfrm>
        <a:prstGeom prst="rect">
          <a:avLst/>
        </a:prstGeom>
        <a:solidFill>
          <a:schemeClr val="accent2">
            <a:hueOff val="-147116"/>
            <a:satOff val="703"/>
            <a:lumOff val="98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Stand der Technik</a:t>
          </a:r>
        </a:p>
      </dsp:txBody>
      <dsp:txXfrm>
        <a:off x="650534" y="776032"/>
        <a:ext cx="8815911" cy="387803"/>
      </dsp:txXfrm>
    </dsp:sp>
    <dsp:sp modelId="{690247A6-C161-4B5F-A6AA-81FA6C656447}">
      <dsp:nvSpPr>
        <dsp:cNvPr id="0" name=""/>
        <dsp:cNvSpPr/>
      </dsp:nvSpPr>
      <dsp:spPr>
        <a:xfrm>
          <a:off x="408157" y="727557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7116"/>
              <a:satOff val="703"/>
              <a:lumOff val="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658AB7-0CE4-413D-8F0D-D5E0222F664E}">
      <dsp:nvSpPr>
        <dsp:cNvPr id="0" name=""/>
        <dsp:cNvSpPr/>
      </dsp:nvSpPr>
      <dsp:spPr>
        <a:xfrm>
          <a:off x="842985" y="1357652"/>
          <a:ext cx="8623460" cy="387803"/>
        </a:xfrm>
        <a:prstGeom prst="rect">
          <a:avLst/>
        </a:prstGeom>
        <a:solidFill>
          <a:schemeClr val="accent2">
            <a:hueOff val="-294232"/>
            <a:satOff val="1406"/>
            <a:lumOff val="1961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Anforderungen</a:t>
          </a:r>
        </a:p>
      </dsp:txBody>
      <dsp:txXfrm>
        <a:off x="842985" y="1357652"/>
        <a:ext cx="8623460" cy="387803"/>
      </dsp:txXfrm>
    </dsp:sp>
    <dsp:sp modelId="{5AB13990-E3E7-4D4B-9F29-1102DA76B3C8}">
      <dsp:nvSpPr>
        <dsp:cNvPr id="0" name=""/>
        <dsp:cNvSpPr/>
      </dsp:nvSpPr>
      <dsp:spPr>
        <a:xfrm>
          <a:off x="600608" y="1309176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94232"/>
              <a:satOff val="140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44C4AA-A9B7-4B2E-B2E2-F7EC9E2C11F0}">
      <dsp:nvSpPr>
        <dsp:cNvPr id="0" name=""/>
        <dsp:cNvSpPr/>
      </dsp:nvSpPr>
      <dsp:spPr>
        <a:xfrm>
          <a:off x="904433" y="1939698"/>
          <a:ext cx="8562012" cy="387803"/>
        </a:xfrm>
        <a:prstGeom prst="rect">
          <a:avLst/>
        </a:prstGeom>
        <a:solidFill>
          <a:schemeClr val="accent2">
            <a:hueOff val="-441348"/>
            <a:satOff val="2109"/>
            <a:lumOff val="2941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Technologieauswahl</a:t>
          </a:r>
        </a:p>
      </dsp:txBody>
      <dsp:txXfrm>
        <a:off x="904433" y="1939698"/>
        <a:ext cx="8562012" cy="387803"/>
      </dsp:txXfrm>
    </dsp:sp>
    <dsp:sp modelId="{A2DFA40D-6778-462C-B703-402C63FB0781}">
      <dsp:nvSpPr>
        <dsp:cNvPr id="0" name=""/>
        <dsp:cNvSpPr/>
      </dsp:nvSpPr>
      <dsp:spPr>
        <a:xfrm>
          <a:off x="662056" y="1891223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41348"/>
              <a:satOff val="2109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291B8A-3E62-47D0-B569-CF4C760035DD}">
      <dsp:nvSpPr>
        <dsp:cNvPr id="0" name=""/>
        <dsp:cNvSpPr/>
      </dsp:nvSpPr>
      <dsp:spPr>
        <a:xfrm>
          <a:off x="842985" y="2521744"/>
          <a:ext cx="8623460" cy="387803"/>
        </a:xfrm>
        <a:prstGeom prst="rect">
          <a:avLst/>
        </a:prstGeom>
        <a:solidFill>
          <a:schemeClr val="accent2">
            <a:hueOff val="-588464"/>
            <a:satOff val="2812"/>
            <a:lumOff val="3922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Konzept</a:t>
          </a:r>
        </a:p>
      </dsp:txBody>
      <dsp:txXfrm>
        <a:off x="842985" y="2521744"/>
        <a:ext cx="8623460" cy="387803"/>
      </dsp:txXfrm>
    </dsp:sp>
    <dsp:sp modelId="{913CB21E-3B9E-4C46-A32E-8D07E8D6E1CB}">
      <dsp:nvSpPr>
        <dsp:cNvPr id="0" name=""/>
        <dsp:cNvSpPr/>
      </dsp:nvSpPr>
      <dsp:spPr>
        <a:xfrm>
          <a:off x="600608" y="2473269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588464"/>
              <a:satOff val="2812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15ADC9-5A78-4080-8AF6-79C1CD0CC63B}">
      <dsp:nvSpPr>
        <dsp:cNvPr id="0" name=""/>
        <dsp:cNvSpPr/>
      </dsp:nvSpPr>
      <dsp:spPr>
        <a:xfrm>
          <a:off x="650534" y="3103363"/>
          <a:ext cx="8815911" cy="387803"/>
        </a:xfrm>
        <a:prstGeom prst="rect">
          <a:avLst/>
        </a:prstGeom>
        <a:solidFill>
          <a:schemeClr val="accent2">
            <a:hueOff val="-735580"/>
            <a:satOff val="3515"/>
            <a:lumOff val="4902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Implementierung</a:t>
          </a:r>
        </a:p>
      </dsp:txBody>
      <dsp:txXfrm>
        <a:off x="650534" y="3103363"/>
        <a:ext cx="8815911" cy="387803"/>
      </dsp:txXfrm>
    </dsp:sp>
    <dsp:sp modelId="{25301377-639D-4E88-8617-EAD36162E9BE}">
      <dsp:nvSpPr>
        <dsp:cNvPr id="0" name=""/>
        <dsp:cNvSpPr/>
      </dsp:nvSpPr>
      <dsp:spPr>
        <a:xfrm>
          <a:off x="408157" y="3054888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35580"/>
              <a:satOff val="3515"/>
              <a:lumOff val="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DC1875-F0FB-44C1-A289-2BF23D3E3F22}">
      <dsp:nvSpPr>
        <dsp:cNvPr id="0" name=""/>
        <dsp:cNvSpPr/>
      </dsp:nvSpPr>
      <dsp:spPr>
        <a:xfrm>
          <a:off x="299344" y="3685409"/>
          <a:ext cx="9167101" cy="387803"/>
        </a:xfrm>
        <a:prstGeom prst="rect">
          <a:avLst/>
        </a:prstGeom>
        <a:solidFill>
          <a:srgbClr val="C0CF3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Ausblick</a:t>
          </a:r>
        </a:p>
      </dsp:txBody>
      <dsp:txXfrm>
        <a:off x="299344" y="3685409"/>
        <a:ext cx="9167101" cy="387803"/>
      </dsp:txXfrm>
    </dsp:sp>
    <dsp:sp modelId="{FC89DB9E-90B3-4428-9061-68946B9269D7}">
      <dsp:nvSpPr>
        <dsp:cNvPr id="0" name=""/>
        <dsp:cNvSpPr/>
      </dsp:nvSpPr>
      <dsp:spPr>
        <a:xfrm>
          <a:off x="56967" y="3636934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882696"/>
              <a:satOff val="4218"/>
              <a:lumOff val="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Digitale Reizüberflutung verringert Aufmerksamkeitsspanne </a:t>
            </a:r>
          </a:p>
          <a:p>
            <a:r>
              <a:rPr lang="de-DE" dirty="0">
                <a:latin typeface="Georgia" panose="02040502050405020303" pitchFamily="18" charset="0"/>
              </a:rPr>
              <a:t>→ Herausforderung für nachhaltiges Lernen und Informationsverarbeitung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Interaktive Lernmethoden (Gamification, MR) steigern Motivation, Engagement &amp; Lernerfolg</a:t>
            </a:r>
          </a:p>
          <a:p>
            <a:r>
              <a:rPr lang="de-DE" dirty="0">
                <a:latin typeface="Georgia" panose="02040502050405020303" pitchFamily="18" charset="0"/>
              </a:rPr>
              <a:t>→ fördern kognitive Flexibilität und langfristiges Behalten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MR ermöglicht virtuelle Naturerfahrungen</a:t>
            </a:r>
          </a:p>
          <a:p>
            <a:r>
              <a:rPr lang="de-DE" dirty="0">
                <a:latin typeface="Georgia" panose="02040502050405020303" pitchFamily="18" charset="0"/>
              </a:rPr>
              <a:t>→ Stressabbau, besseres Wohlbefinden, erhöhte kognitive Leistung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Virtuelle Tierbeobachtung ohne Umweltbelastung</a:t>
            </a:r>
          </a:p>
          <a:p>
            <a:r>
              <a:rPr lang="de-DE" dirty="0">
                <a:latin typeface="Georgia" panose="02040502050405020303" pitchFamily="18" charset="0"/>
              </a:rPr>
              <a:t>→ realitätsnahe Erlebnisse, Förderung von Empathie &amp; Naturschutzbewusstsein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r>
              <a:rPr lang="de-DE" dirty="0">
                <a:latin typeface="Georgia" panose="02040502050405020303" pitchFamily="18" charset="0"/>
              </a:rPr>
              <a:t>-----------------------------------------------------------------------------------------------------------------------------------</a:t>
            </a:r>
          </a:p>
          <a:p>
            <a:r>
              <a:rPr lang="de-DE" dirty="0">
                <a:latin typeface="Georgia" panose="02040502050405020303" pitchFamily="18" charset="0"/>
              </a:rPr>
              <a:t>Quellen: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76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513464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EE3AF-3461-E81B-3A7E-501BF9FA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D8B510-C171-AF24-4E76-08358A99B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15422A-6F64-4957-6091-38FED9287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0EA45BD-2097-1CD4-4790-E1C98D57D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F7C3-7417-C015-E4EE-657A633FE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0B6868-1697-8B06-D47E-95607ADD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122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110D3-35DC-351F-829E-906C9679E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9AFBFE3-C1DF-9E9B-E781-50B06313A8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1F06151-AE30-B05E-7C0D-DBA5DF9BD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0E1D53-A6C1-8583-A4E1-715A139AA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43D24F-15A1-A421-41E7-AED360BC5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381341-6B85-CE07-DF2C-120106696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5220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248EF5-A516-CE62-0BEB-4E676D8E5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46A299-82C7-26F1-54EA-78755C9E1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CBCF0F-EBF9-9C67-7952-51A0F5A2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1D9405-1A65-9F37-D2DC-5AB952EE2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C8240C-7518-F02F-D7FB-41C2F16F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264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198755-D200-9C27-758A-F41B10E0DE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CDA6413-2A46-AB5C-5482-76BD92404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0F642E-47CA-BF21-45F2-30FE08CFA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24651C-BFE8-C81B-C94E-E0B7F421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0A60E5-C585-880B-5557-1F40AB2A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365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2241F1AD-F85E-06CA-8533-BFEC625E7192}"/>
              </a:ext>
            </a:extLst>
          </p:cNvPr>
          <p:cNvGrpSpPr/>
          <p:nvPr userDrawn="1"/>
        </p:nvGrpSpPr>
        <p:grpSpPr>
          <a:xfrm>
            <a:off x="-6928" y="0"/>
            <a:ext cx="12198928" cy="6858000"/>
            <a:chOff x="-6928" y="0"/>
            <a:chExt cx="12198928" cy="6858000"/>
          </a:xfrm>
          <a:effectLst/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6DF1DC2F-5075-3CA2-99CC-A672E4AF1C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800"/>
                      </a14:imgEffect>
                      <a14:imgEffect>
                        <a14:saturation sat="104000"/>
                      </a14:imgEffect>
                      <a14:imgEffect>
                        <a14:brightnessContrast bright="4000" contrast="-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6928" y="155463"/>
              <a:ext cx="12198928" cy="6674261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/>
              </a:outerShdw>
            </a:effectLst>
          </p:spPr>
        </p:pic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B22AEBDA-66D9-1596-91DD-B615340F6FED}"/>
                </a:ext>
              </a:extLst>
            </p:cNvPr>
            <p:cNvGrpSpPr/>
            <p:nvPr userDrawn="1"/>
          </p:nvGrpSpPr>
          <p:grpSpPr>
            <a:xfrm>
              <a:off x="-6928" y="0"/>
              <a:ext cx="12198928" cy="6858000"/>
              <a:chOff x="-6928" y="0"/>
              <a:chExt cx="12198928" cy="6858000"/>
            </a:xfrm>
          </p:grpSpPr>
          <p:sp>
            <p:nvSpPr>
              <p:cNvPr id="5" name="Gleichschenkliges Dreieck 4">
                <a:extLst>
                  <a:ext uri="{FF2B5EF4-FFF2-40B4-BE49-F238E27FC236}">
                    <a16:creationId xmlns:a16="http://schemas.microsoft.com/office/drawing/2014/main" id="{A595EA0E-E035-C86B-3EDD-17D1AF91C75B}"/>
                  </a:ext>
                </a:extLst>
              </p:cNvPr>
              <p:cNvSpPr/>
              <p:nvPr userDrawn="1"/>
            </p:nvSpPr>
            <p:spPr>
              <a:xfrm rot="10800000" flipH="1">
                <a:off x="-6928" y="0"/>
                <a:ext cx="4867663" cy="2035056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6" name="Gleichschenkliges Dreieck 5">
                <a:extLst>
                  <a:ext uri="{FF2B5EF4-FFF2-40B4-BE49-F238E27FC236}">
                    <a16:creationId xmlns:a16="http://schemas.microsoft.com/office/drawing/2014/main" id="{E82EB2C4-5058-F847-AEA3-DDEADC176C55}"/>
                  </a:ext>
                </a:extLst>
              </p:cNvPr>
              <p:cNvSpPr/>
              <p:nvPr userDrawn="1"/>
            </p:nvSpPr>
            <p:spPr>
              <a:xfrm rot="10800000">
                <a:off x="3738499" y="8400"/>
                <a:ext cx="8453501" cy="3484193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11" name="Gleichschenkliges Dreieck 10">
                <a:extLst>
                  <a:ext uri="{FF2B5EF4-FFF2-40B4-BE49-F238E27FC236}">
                    <a16:creationId xmlns:a16="http://schemas.microsoft.com/office/drawing/2014/main" id="{4DA9BCB0-8F92-E78C-F53C-14EC2CFE3EB8}"/>
                  </a:ext>
                </a:extLst>
              </p:cNvPr>
              <p:cNvSpPr/>
              <p:nvPr userDrawn="1"/>
            </p:nvSpPr>
            <p:spPr>
              <a:xfrm rot="10800000" flipV="1">
                <a:off x="7821233" y="5816409"/>
                <a:ext cx="4363027" cy="1033192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BD8CE28B-6D98-5639-2484-19535CFC95A6}"/>
                  </a:ext>
                </a:extLst>
              </p:cNvPr>
              <p:cNvSpPr/>
              <p:nvPr userDrawn="1"/>
            </p:nvSpPr>
            <p:spPr>
              <a:xfrm rot="10800000" flipH="1" flipV="1">
                <a:off x="10" y="6352674"/>
                <a:ext cx="1583522" cy="505326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7" name="Textplatzhalter 1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16. Juni 2025</a:t>
            </a:r>
          </a:p>
        </p:txBody>
      </p:sp>
      <p:sp>
        <p:nvSpPr>
          <p:cNvPr id="8" name="Textplatzhalter 18"/>
          <p:cNvSpPr>
            <a:spLocks noGrp="1"/>
          </p:cNvSpPr>
          <p:nvPr userDrawn="1">
            <p:ph type="body" sz="quarter" idx="14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 userDrawn="1">
            <p:ph type="body" sz="quarter" idx="15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chemeClr val="bg1"/>
                </a:solidFill>
                <a:latin typeface="Georgia" panose="02040502050405020303" pitchFamily="18" charset="0"/>
                <a:ea typeface="Georgia" panose="02040502050405020303" pitchFamily="18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endParaRPr lang="de-DE" dirty="0"/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66ED8-666E-7147-3F52-C0CABBE9C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388B0A-9B14-DE1C-4A0A-8AD94D7A6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301CB5-5C88-5C88-2F2F-F2FC73509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0EA32-436B-5DC3-FDEC-914FDF4C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E906C2-6081-C601-8334-E483925AA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291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8D162B-90D6-B8F5-0477-FA0AB5FD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9064A6-1106-C90A-5B61-0FF5C0948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97366A-6DE3-F109-E668-52102A3C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E69966-DA25-51A0-AFDE-C9BD0790D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49E02B-CC7A-2A4D-2618-8E4555772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141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4F04A-9CCE-ACAE-4E79-B706B5461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7E50CC6-D2D5-69FE-BAE6-AB7758435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ED64A-0ECE-8AEA-1F06-204F52B4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E6F45F-13CD-7940-28D3-D3D38DD3D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291AB7-187C-048A-DABD-AA9D12F7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9002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A7640-8463-78FC-3F1D-A6FFEDDA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EEC8E8-5B75-07A0-1F06-0960C6759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00E0A2-AE97-8E40-E454-45090858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23EBF9-B975-44FE-1306-767CABC7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8D0606-A207-E9A3-FA3D-C59D52089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5E1877F-8AB7-ED7D-AB76-42A4DA14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519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6A0E9-CBFB-5E4E-7F38-F8BC3736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D05BE6-6AF2-191D-2B35-0E1F290BE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2C1C068-1D37-F8AA-794D-2BD472D16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B53ECB1-FED5-33F5-6803-0130667D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F2F3D16-C069-14F1-F505-85C8422A7A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748741B-A8C5-67EF-9823-4A7AA9F09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536E283-56B0-5B9B-561F-7159AC5E9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4CCDBB7-3D70-918B-E5E1-1A6A7A7C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993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0948FB-8222-6369-095B-7F2AA3A7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43A47B-61E7-2AF0-AC56-7AC9C846B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EE4080B-6680-D31F-45D2-456E219C8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25CED6-A7CD-AC32-5EB9-52BC2F4B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503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ADA192-200C-8166-147F-2455B927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F3FBB96-F626-C93C-837D-AB1F42B9B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D88941-4819-6A2A-4067-5F1222CB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2878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E45A9C6-76D7-0552-7548-ACB66BD882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928" y="1631"/>
            <a:ext cx="12304422" cy="6876000"/>
          </a:xfrm>
          <a:prstGeom prst="rect">
            <a:avLst/>
          </a:prstGeom>
        </p:spPr>
      </p:pic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003178" y="6190488"/>
            <a:ext cx="2977476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dirty="0">
                <a:latin typeface="Georgia" panose="02040502050405020303" pitchFamily="18" charset="0"/>
              </a:rPr>
              <a:t>Virtuelle Tierbeobachtung in Mixed Reality</a:t>
            </a:r>
            <a:endParaRPr lang="de-DE" sz="1000" dirty="0">
              <a:latin typeface="Georgia" panose="02040502050405020303" pitchFamily="18" charset="0"/>
            </a:endParaRP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648584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>
                <a:latin typeface="Georgia" panose="02040502050405020303" pitchFamily="18" charset="0"/>
              </a:rPr>
              <a:t>Fakultät für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>
                <a:latin typeface="Georgia" panose="02040502050405020303" pitchFamily="18" charset="0"/>
              </a:rPr>
              <a:pPr/>
              <a:t>‹Nr.›</a:t>
            </a:fld>
            <a:r>
              <a:rPr lang="de-DE" sz="1000" dirty="0">
                <a:latin typeface="Georgia" panose="02040502050405020303" pitchFamily="18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CAC0D39-2B5E-8DCE-5A79-A0FBAE08FB3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6928" y="1631"/>
            <a:ext cx="12304422" cy="6876000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4974C17-5384-D771-BBEB-A3DC8263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8924B5-1FE7-AAB7-F9F5-13CC0785B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9E79F-6BC0-15A2-7595-A944CF125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71D48-B26D-4561-8BB7-68FD74FDAB05}" type="datetimeFigureOut">
              <a:rPr lang="de-DE" smtClean="0"/>
              <a:t>12.06.2025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74C68A-5438-7AE2-831E-DC9B4C493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67FC65-4219-44A8-997C-22CF51818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26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V Boli" panose="02000500030200090000" pitchFamily="2" charset="0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6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757585" y="2756355"/>
            <a:ext cx="11268761" cy="50458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>
                <a:latin typeface="Georgia" panose="02040502050405020303" pitchFamily="18" charset="0"/>
              </a:rPr>
              <a:t>16.06.2025</a:t>
            </a:r>
          </a:p>
          <a:p>
            <a:r>
              <a:rPr lang="de-DE" sz="1800" dirty="0">
                <a:latin typeface="Georgia" panose="02040502050405020303" pitchFamily="18" charset="0"/>
              </a:rPr>
              <a:t>Hochschule Pforzheim</a:t>
            </a:r>
            <a:br>
              <a:rPr lang="de-DE" sz="1800" dirty="0">
                <a:latin typeface="Georgia" panose="02040502050405020303" pitchFamily="18" charset="0"/>
              </a:rPr>
            </a:br>
            <a:r>
              <a:rPr lang="de-DE" sz="1800" dirty="0">
                <a:latin typeface="Georgia" panose="02040502050405020303" pitchFamily="18" charset="0"/>
              </a:rPr>
              <a:t>Fakultät für Technik</a:t>
            </a:r>
            <a:br>
              <a:rPr lang="de-DE" sz="2000" dirty="0">
                <a:latin typeface="Georgia" panose="02040502050405020303" pitchFamily="18" charset="0"/>
              </a:rPr>
            </a:br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r>
              <a:rPr lang="de-DE" sz="2400" dirty="0">
                <a:latin typeface="Georgia" panose="02040502050405020303" pitchFamily="18" charset="0"/>
              </a:rPr>
              <a:t>Entwicklung einer immersiven Mixed-Reality-Anwendung zur virtuellen Tierbeobachtung und –</a:t>
            </a:r>
            <a:r>
              <a:rPr lang="de-DE" sz="2400" dirty="0" err="1">
                <a:latin typeface="Georgia" panose="02040502050405020303" pitchFamily="18" charset="0"/>
              </a:rPr>
              <a:t>fotografie</a:t>
            </a:r>
            <a:endParaRPr lang="de-DE" sz="2400" dirty="0">
              <a:latin typeface="Georgia" panose="02040502050405020303" pitchFamily="18" charset="0"/>
            </a:endParaRPr>
          </a:p>
          <a:p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r>
              <a:rPr lang="de-DE" sz="2000" dirty="0">
                <a:latin typeface="Georgia" panose="02040502050405020303" pitchFamily="18" charset="0"/>
              </a:rPr>
              <a:t>Silja-Marie Fischer: 333339</a:t>
            </a:r>
          </a:p>
          <a:p>
            <a:r>
              <a:rPr lang="de-DE" sz="2000" dirty="0">
                <a:latin typeface="Georgia" panose="02040502050405020303" pitchFamily="18" charset="0"/>
              </a:rPr>
              <a:t>Julia Krauß: 333145</a:t>
            </a:r>
          </a:p>
          <a:p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2AC8-C67B-8EE4-ED75-C10E74A8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1657DD6B-8876-89DF-ADFA-46A1602AB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A14C9023-9CB0-5B4A-0745-4B4E2164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Backend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F438DE3-A6F9-7751-2A6A-231315ADB9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7703278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8613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14CE0-59DF-C65E-F4B5-924B1BA59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ACA63179-5425-EFC2-2BD5-70D9184C8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A3BF2E2-FA2A-3CC4-2FA8-9488D621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Frontend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A2E1163A-6871-3485-9618-F09CB56B14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7364100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5669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32B3A-6FD8-EEBD-7D30-254B4D383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89F6D5E-A7C9-202D-F37A-4930E722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E7D01B2-CCE3-6EED-6414-9CD37170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Implementierung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2BA68081-E8A5-A861-0114-222C1B7716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3832343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2413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BE279-0469-F868-4515-6049DD238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58A9F804-2C3A-E72D-30CC-8D577F8B7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275A97C-B983-9181-4354-07AA602F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Ausblick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407D3E74-95C7-8730-3411-073E424775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3553663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9951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34C2ED8-0D4A-EA16-B1CD-38EF0D972F1C}"/>
              </a:ext>
            </a:extLst>
          </p:cNvPr>
          <p:cNvSpPr/>
          <p:nvPr/>
        </p:nvSpPr>
        <p:spPr>
          <a:xfrm>
            <a:off x="-125506" y="-331694"/>
            <a:ext cx="12443012" cy="7028329"/>
          </a:xfrm>
          <a:prstGeom prst="rect">
            <a:avLst/>
          </a:prstGeom>
          <a:solidFill>
            <a:srgbClr val="F8F7F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BA5B475-4485-91EC-3589-767A47F4A94C}"/>
              </a:ext>
            </a:extLst>
          </p:cNvPr>
          <p:cNvSpPr/>
          <p:nvPr/>
        </p:nvSpPr>
        <p:spPr>
          <a:xfrm>
            <a:off x="2586313" y="3182470"/>
            <a:ext cx="1766047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ViewModel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A275164D-EF59-FC86-5C26-952591CDC194}"/>
              </a:ext>
            </a:extLst>
          </p:cNvPr>
          <p:cNvSpPr/>
          <p:nvPr/>
        </p:nvSpPr>
        <p:spPr>
          <a:xfrm>
            <a:off x="2814913" y="4298577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Library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F17A8D3F-66F1-3BFA-BE9D-90BBB307C1CF}"/>
              </a:ext>
            </a:extLst>
          </p:cNvPr>
          <p:cNvSpPr/>
          <p:nvPr/>
        </p:nvSpPr>
        <p:spPr>
          <a:xfrm>
            <a:off x="1931888" y="2066363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View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A309F37C-C1DC-CDFB-781F-17107ECEF4A5}"/>
              </a:ext>
            </a:extLst>
          </p:cNvPr>
          <p:cNvSpPr/>
          <p:nvPr/>
        </p:nvSpPr>
        <p:spPr>
          <a:xfrm>
            <a:off x="3697935" y="2066363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Model</a:t>
            </a:r>
          </a:p>
        </p:txBody>
      </p:sp>
      <p:pic>
        <p:nvPicPr>
          <p:cNvPr id="2050" name="Picture 2" descr="Vr brille - Kostenlose menschen-Icons">
            <a:extLst>
              <a:ext uri="{FF2B5EF4-FFF2-40B4-BE49-F238E27FC236}">
                <a16:creationId xmlns:a16="http://schemas.microsoft.com/office/drawing/2014/main" id="{43657A83-4A9F-6737-1736-D30594AD3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239"/>
                    </a14:imgEffect>
                    <a14:imgEffect>
                      <a14:saturation sat="97000"/>
                    </a14:imgEffect>
                    <a14:imgEffect>
                      <a14:brightnessContrast bright="-26000" contrast="-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701" y="717170"/>
            <a:ext cx="959224" cy="95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id="{A3E0D60B-397C-02F3-3F60-77BABA816358}"/>
              </a:ext>
            </a:extLst>
          </p:cNvPr>
          <p:cNvCxnSpPr>
            <a:cxnSpLocks/>
            <a:endCxn id="7" idx="0"/>
          </p:cNvCxnSpPr>
          <p:nvPr/>
        </p:nvCxnSpPr>
        <p:spPr>
          <a:xfrm rot="16200000" flipH="1">
            <a:off x="2410381" y="1890430"/>
            <a:ext cx="351863" cy="1"/>
          </a:xfrm>
          <a:prstGeom prst="bentConnector3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B141F7CF-53D7-C95E-3FE3-A63A153A42C2}"/>
              </a:ext>
            </a:extLst>
          </p:cNvPr>
          <p:cNvCxnSpPr>
            <a:cxnSpLocks/>
            <a:endCxn id="7" idx="3"/>
          </p:cNvCxnSpPr>
          <p:nvPr/>
        </p:nvCxnSpPr>
        <p:spPr>
          <a:xfrm rot="16200000" flipV="1">
            <a:off x="2956867" y="2713304"/>
            <a:ext cx="753037" cy="185296"/>
          </a:xfrm>
          <a:prstGeom prst="bentConnector2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CBDC6D2-BC3A-D586-A035-9AFEE4D9AFB4}"/>
              </a:ext>
            </a:extLst>
          </p:cNvPr>
          <p:cNvCxnSpPr>
            <a:cxnSpLocks/>
            <a:stCxn id="4" idx="3"/>
            <a:endCxn id="8" idx="3"/>
          </p:cNvCxnSpPr>
          <p:nvPr/>
        </p:nvCxnSpPr>
        <p:spPr>
          <a:xfrm flipV="1">
            <a:off x="4352360" y="2429433"/>
            <a:ext cx="654424" cy="1116107"/>
          </a:xfrm>
          <a:prstGeom prst="bentConnector3">
            <a:avLst>
              <a:gd name="adj1" fmla="val 134931"/>
            </a:avLst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13DF21A9-ED64-D2AD-423B-E7B1A2ED8980}"/>
              </a:ext>
            </a:extLst>
          </p:cNvPr>
          <p:cNvCxnSpPr>
            <a:cxnSpLocks/>
            <a:stCxn id="7" idx="1"/>
            <a:endCxn id="4" idx="1"/>
          </p:cNvCxnSpPr>
          <p:nvPr/>
        </p:nvCxnSpPr>
        <p:spPr>
          <a:xfrm rot="10800000" flipH="1" flipV="1">
            <a:off x="1931887" y="2429432"/>
            <a:ext cx="654425" cy="1116107"/>
          </a:xfrm>
          <a:prstGeom prst="bentConnector3">
            <a:avLst>
              <a:gd name="adj1" fmla="val -21321"/>
            </a:avLst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5CA0B011-CB17-7451-31C3-9126B097877F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3556661" y="2429432"/>
            <a:ext cx="141275" cy="753037"/>
          </a:xfrm>
          <a:prstGeom prst="bentConnector2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B9360B7C-8A98-7A4F-B085-EB85500346CB}"/>
              </a:ext>
            </a:extLst>
          </p:cNvPr>
          <p:cNvCxnSpPr>
            <a:stCxn id="4" idx="2"/>
            <a:endCxn id="6" idx="0"/>
          </p:cNvCxnSpPr>
          <p:nvPr/>
        </p:nvCxnSpPr>
        <p:spPr>
          <a:xfrm rot="16200000" flipH="1">
            <a:off x="3274354" y="4103592"/>
            <a:ext cx="389967" cy="1"/>
          </a:xfrm>
          <a:prstGeom prst="bentConnector3">
            <a:avLst/>
          </a:prstGeom>
          <a:ln w="38100">
            <a:solidFill>
              <a:srgbClr val="8AB83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760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63854-58EE-96DE-FDCC-5640901C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5E6D3D6A-908D-0414-4A91-E16E965F90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737369"/>
              </p:ext>
            </p:extLst>
          </p:nvPr>
        </p:nvGraphicFramePr>
        <p:xfrm>
          <a:off x="1336675" y="1379538"/>
          <a:ext cx="9523413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AD4B0D48-0BCE-7784-7678-9FAF3F21D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392383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7D467-0AEE-1B93-CDB0-4C5706A1E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Inhaltsplatzhalter 11">
            <a:extLst>
              <a:ext uri="{FF2B5EF4-FFF2-40B4-BE49-F238E27FC236}">
                <a16:creationId xmlns:a16="http://schemas.microsoft.com/office/drawing/2014/main" id="{20882012-CF2B-E95F-5BCD-F235F33E4C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6525565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0D0CDC73-699E-FDC0-E4F4-2AEE83C1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latin typeface="MV Boli" panose="02000500030200090000" pitchFamily="2" charset="0"/>
                <a:cs typeface="MV Boli" panose="02000500030200090000" pitchFamily="2" charset="0"/>
              </a:rPr>
              <a:t>Motivation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1D766B5-D05E-F5E9-A970-7522C5028287}"/>
              </a:ext>
            </a:extLst>
          </p:cNvPr>
          <p:cNvSpPr/>
          <p:nvPr/>
        </p:nvSpPr>
        <p:spPr>
          <a:xfrm>
            <a:off x="8976065" y="1270559"/>
            <a:ext cx="2201751" cy="2637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0217C8F-D8B5-991C-6E33-6711A66EA71E}"/>
              </a:ext>
            </a:extLst>
          </p:cNvPr>
          <p:cNvSpPr txBox="1"/>
          <p:nvPr/>
        </p:nvSpPr>
        <p:spPr>
          <a:xfrm>
            <a:off x="8994620" y="3659715"/>
            <a:ext cx="31490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Damhirsch (lat</a:t>
            </a:r>
            <a:r>
              <a:rPr lang="de-DE" sz="1050" b="1" dirty="0">
                <a:latin typeface="Bradley Hand ITC" panose="03070402050302030203" pitchFamily="66" charset="0"/>
                <a:cs typeface="MV Boli" panose="02000500030200090000" pitchFamily="2" charset="0"/>
              </a:rPr>
              <a:t>.</a:t>
            </a:r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 Dama </a:t>
            </a:r>
            <a:r>
              <a:rPr lang="de-DE" sz="1100" dirty="0" err="1">
                <a:latin typeface="MV Boli" panose="02000500030200090000" pitchFamily="2" charset="0"/>
                <a:cs typeface="MV Boli" panose="02000500030200090000" pitchFamily="2" charset="0"/>
              </a:rPr>
              <a:t>dama</a:t>
            </a:r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) 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11DFC61-2032-F80C-9572-3C0540902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rcRect l="30653" r="17241"/>
          <a:stretch>
            <a:fillRect/>
          </a:stretch>
        </p:blipFill>
        <p:spPr>
          <a:xfrm>
            <a:off x="9099074" y="1386550"/>
            <a:ext cx="1966927" cy="2232838"/>
          </a:xfr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E4CA9C94-F908-FA28-A943-1B4BF3D9CB0C}"/>
              </a:ext>
            </a:extLst>
          </p:cNvPr>
          <p:cNvSpPr txBox="1"/>
          <p:nvPr/>
        </p:nvSpPr>
        <p:spPr>
          <a:xfrm>
            <a:off x="1336429" y="1388853"/>
            <a:ext cx="5038491" cy="4545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D9C40C8-DA11-00CF-6265-DF531BC4AEBA}"/>
              </a:ext>
            </a:extLst>
          </p:cNvPr>
          <p:cNvSpPr txBox="1"/>
          <p:nvPr/>
        </p:nvSpPr>
        <p:spPr>
          <a:xfrm>
            <a:off x="792963" y="1388853"/>
            <a:ext cx="106279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Digitale Reizüberflutung verringert Aufmerksamkeit</a:t>
            </a:r>
          </a:p>
          <a:p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      → erschwert nachhaltiges Lernen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Gamification &amp; Mixed Reality steigern Motivation &amp; Lernerfolg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Virtuelle Naturerlebnisse fördern Wohlbefinden &amp; kognitive Leistung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MR-Tierbeobachtung schont Umwelt &amp; stärkt Naturschutzbewusstsein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626254"/>
                </a:solidFill>
                <a:latin typeface="Georgia" panose="02040502050405020303" pitchFamily="18" charset="0"/>
              </a:rPr>
              <a:t>Ziel: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Entwicklung einer MR-Anwendung zur interaktiven Tierbeobachtung &amp; -fotografie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Digitales Entdeckertagebuch mit Fotos &amp; Infos zu Tierarten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Erleben seltener Arten in virtuellen, naturnahen Lebensräumen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Verbindung von Spiel, Bildung &amp; Naturbewusstsein</a:t>
            </a:r>
          </a:p>
        </p:txBody>
      </p:sp>
    </p:spTree>
    <p:extLst>
      <p:ext uri="{BB962C8B-B14F-4D97-AF65-F5344CB8AC3E}">
        <p14:creationId xmlns:p14="http://schemas.microsoft.com/office/powerpoint/2010/main" val="165150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EA007-D7B1-DCB5-7845-1590B8C27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06AD0F1B-3FFA-4B77-FF58-9562F177E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79343EB-4589-F555-9705-F1B3B9ACF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latin typeface="MV Boli" panose="02000500030200090000" pitchFamily="2" charset="0"/>
                <a:cs typeface="MV Boli" panose="02000500030200090000" pitchFamily="2" charset="0"/>
              </a:rPr>
              <a:t>Extended Reality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34E48A3F-2FA7-00DB-344A-7A076051EB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8050362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0330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6B08-4FA0-3593-1407-84F8D8ADD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96E6048-0EEA-AB13-CDFF-C397A2394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C27EF47-205B-9802-619C-50274BC1E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Ähnliche Spiele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061E1C54-4AC3-3ACE-B8B2-FA139A2618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4546362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661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BDB44-B34F-FB8A-A4C9-0821391F2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0B85E122-ADF8-4E0C-A788-CCEA57ED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3F22930B-AF19-3BE5-7E11-3B0421AAC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Anforderungen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56021357-DB26-D2A7-524F-7255ADF813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8491698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272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79A8-417E-4148-3076-3B20E7605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5EE45F6C-8F5D-1DAC-C143-8E63BE461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C7640D9-7D29-1677-C66C-25D40FD9B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Technologieauswahl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FBC68552-A1DE-6A19-4A46-FFF35F84B8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307256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76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C282E-2EA3-C8C9-DD7E-FC09C9EC1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6858934-0AA2-A644-3172-2B9CF7D6D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Model: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Enthält Datenobjekte, z. B. die Klasse Tier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Beschreibt Eigenschaften wie Position, Art,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View: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Stellt UI-Elemente und 3D-Darstellung bereit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Zeigt das Tier basierend auf Model-Daten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ViewModel: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Erkennt Nutzerinteraktionen („Nutzer nähert sich“)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Sendet </a:t>
            </a:r>
            <a:r>
              <a:rPr lang="de-DE" sz="1600" dirty="0" err="1">
                <a:latin typeface="Georgia" panose="02040502050405020303" pitchFamily="18" charset="0"/>
              </a:rPr>
              <a:t>move</a:t>
            </a:r>
            <a:r>
              <a:rPr lang="de-DE" sz="1600" dirty="0">
                <a:latin typeface="Georgia" panose="02040502050405020303" pitchFamily="18" charset="0"/>
              </a:rPr>
              <a:t>-Befehl an das Model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Nutzt ggf. Logik aus der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Library: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Berechnet Bewegungslogik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Bestimmt, wohin und wie sich das Tier bewegt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CEE812B9-7088-FEF2-0520-3C997E844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Architekturmodell - MVVM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A81633B-E471-32FB-2221-88DD566ADB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1232865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1B9F22E-703A-B07B-0EFE-339E8D7C9B8B}"/>
              </a:ext>
            </a:extLst>
          </p:cNvPr>
          <p:cNvGrpSpPr/>
          <p:nvPr/>
        </p:nvGrpSpPr>
        <p:grpSpPr>
          <a:xfrm>
            <a:off x="7584141" y="1553613"/>
            <a:ext cx="3845859" cy="4186901"/>
            <a:chOff x="7009710" y="1559859"/>
            <a:chExt cx="3845859" cy="4186901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4735935E-E7DE-6577-EDB4-E587C9779E7A}"/>
                </a:ext>
              </a:extLst>
            </p:cNvPr>
            <p:cNvGrpSpPr/>
            <p:nvPr/>
          </p:nvGrpSpPr>
          <p:grpSpPr>
            <a:xfrm>
              <a:off x="7009710" y="1559859"/>
              <a:ext cx="3845859" cy="4186901"/>
              <a:chOff x="1840251" y="1882588"/>
              <a:chExt cx="2899450" cy="3179012"/>
            </a:xfrm>
          </p:grpSpPr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CC038984-FFE6-9E82-E425-9B21D61FBB9A}"/>
                  </a:ext>
                </a:extLst>
              </p:cNvPr>
              <p:cNvSpPr/>
              <p:nvPr/>
            </p:nvSpPr>
            <p:spPr>
              <a:xfrm>
                <a:off x="1840251" y="1882588"/>
                <a:ext cx="2899450" cy="31790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1AB67D6-86B2-6E7C-6381-306B6FF65D01}"/>
                  </a:ext>
                </a:extLst>
              </p:cNvPr>
              <p:cNvSpPr/>
              <p:nvPr/>
            </p:nvSpPr>
            <p:spPr>
              <a:xfrm>
                <a:off x="1917255" y="1948825"/>
                <a:ext cx="2745441" cy="2832848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8962E134-6593-360B-E35A-E6EC3188F598}"/>
                </a:ext>
              </a:extLst>
            </p:cNvPr>
            <p:cNvSpPr txBox="1"/>
            <p:nvPr/>
          </p:nvSpPr>
          <p:spPr>
            <a:xfrm>
              <a:off x="7225553" y="5378084"/>
              <a:ext cx="1604682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626254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MVVM</a:t>
              </a:r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8E18A290-CE04-B5E5-51ED-648A35DBAA6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889" r="7901"/>
          <a:stretch>
            <a:fillRect/>
          </a:stretch>
        </p:blipFill>
        <p:spPr>
          <a:xfrm>
            <a:off x="7686280" y="1640850"/>
            <a:ext cx="3641580" cy="3730988"/>
          </a:xfrm>
          <a:prstGeom prst="rect">
            <a:avLst/>
          </a:prstGeom>
          <a:effectLst>
            <a:innerShdw blurRad="254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035032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92253-F0C9-4D67-7001-6E3983480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27CFF65-C464-803E-2D3F-3F22CC755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1EF89D62-F992-261F-BF0B-C2A25A90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Aufbau des Prototyps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648003C9-3A9D-1C49-3D7D-3A8DE499C0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1522615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6233895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Benutzerdefiniert 10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0070C0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423</Words>
  <Application>Microsoft Office PowerPoint</Application>
  <PresentationFormat>Breitbild</PresentationFormat>
  <Paragraphs>151</Paragraphs>
  <Slides>14</Slides>
  <Notes>1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Arial</vt:lpstr>
      <vt:lpstr>Bradley Hand ITC</vt:lpstr>
      <vt:lpstr>Calibri</vt:lpstr>
      <vt:lpstr>Georgia</vt:lpstr>
      <vt:lpstr>MV Boli</vt:lpstr>
      <vt:lpstr>Symbol</vt:lpstr>
      <vt:lpstr>Inhalt</vt:lpstr>
      <vt:lpstr>Titel grau</vt:lpstr>
      <vt:lpstr>Benutzerdefiniertes Design</vt:lpstr>
      <vt:lpstr>PowerPoint-Präsentation</vt:lpstr>
      <vt:lpstr>Inhalt</vt:lpstr>
      <vt:lpstr>Motivation</vt:lpstr>
      <vt:lpstr>Extended Reality</vt:lpstr>
      <vt:lpstr>Ähnliche Spiele</vt:lpstr>
      <vt:lpstr>Anforderungen</vt:lpstr>
      <vt:lpstr>Technologieauswahl</vt:lpstr>
      <vt:lpstr>Architekturmodell - MVVM</vt:lpstr>
      <vt:lpstr>Aufbau des Prototyps</vt:lpstr>
      <vt:lpstr>Backend</vt:lpstr>
      <vt:lpstr>Frontend</vt:lpstr>
      <vt:lpstr>Implementierung</vt:lpstr>
      <vt:lpstr>Ausblick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Julia Krauß</cp:lastModifiedBy>
  <cp:revision>11</cp:revision>
  <cp:lastPrinted>2017-06-26T12:51:52Z</cp:lastPrinted>
  <dcterms:created xsi:type="dcterms:W3CDTF">2018-10-18T12:34:26Z</dcterms:created>
  <dcterms:modified xsi:type="dcterms:W3CDTF">2025-06-12T22:18:00Z</dcterms:modified>
</cp:coreProperties>
</file>

<file path=docProps/thumbnail.jpeg>
</file>